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83" r:id="rId4"/>
    <p:sldId id="284" r:id="rId5"/>
    <p:sldId id="28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71" r:id="rId15"/>
    <p:sldId id="273" r:id="rId16"/>
    <p:sldId id="274" r:id="rId17"/>
    <p:sldId id="275" r:id="rId18"/>
    <p:sldId id="277" r:id="rId19"/>
    <p:sldId id="278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02DC33-0D6E-5422-F16D-8DEC61615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5720C-00B4-D119-FBF7-5033AD527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CD6A1-32A4-E344-BDB7-07B4E358E9F9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DD8A3-1052-6027-17E3-92702971DC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64448-23BB-63F0-150A-678C0F3F82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3D855-9E12-B14C-A9DD-598AC178D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23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5beabb6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5beabb6d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5beabb6d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5beabb6d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5beabb6d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5beabb6d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5beabb6d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5beabb6d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5beabb6d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5beabb6d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5beabb6d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5beabb6d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5beabb6d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5beabb6d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5beabb6d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5beabb6d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5beabb6d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5beabb6d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5beabb6d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5beabb6d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5beabb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5beabb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5beabb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5beabb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34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5beabb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5beabb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84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5beabb6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5beabb6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13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5beabb6d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5beabb6d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5beabb6d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5beabb6da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5beabb6d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5beabb6d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5beabb6d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5beabb6d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cmu.edu/projects/whatMakesParis/paris_sigg_reduced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dogs-vs-cats/dat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</a:t>
            </a:r>
            <a:r>
              <a:rPr lang="en-US" altLang="zh-CN" dirty="0"/>
              <a:t>589</a:t>
            </a:r>
            <a:r>
              <a:rPr lang="en" dirty="0"/>
              <a:t>: Project Details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charizard a dragon? zero-shot categorization/attribute discovery of art work</a:t>
            </a:r>
            <a:endParaRPr sz="1800"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Motivation: </a:t>
            </a:r>
            <a:r>
              <a:rPr lang="en" sz="1400"/>
              <a:t>Given an artwork, can we understand what's in the artwork without training any model on the artwork itself? Does the discovered attribute align with human perception?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Relevant Areas: Vision-Language models,  Attribute discovery, Human evaluation.</a:t>
            </a:r>
            <a:endParaRPr sz="14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25" y="2361900"/>
            <a:ext cx="2157975" cy="21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2611450" y="2791838"/>
            <a:ext cx="16656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Dragon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Lizard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Orange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Fire</a:t>
            </a:r>
            <a:endParaRPr sz="17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700" y="2635276"/>
            <a:ext cx="2246950" cy="14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6923450" y="2689513"/>
            <a:ext cx="16656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Old man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Heart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Bull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Eyes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makes Amherst look like Amherst?</a:t>
            </a:r>
            <a:endParaRPr sz="18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Motivation:</a:t>
            </a:r>
            <a:r>
              <a:rPr lang="en" sz="1400"/>
              <a:t> Given multiple images of different places of Amherst, can we find what are the characteristic visual elements that make Amherst unique? 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Relevant Areas: </a:t>
            </a:r>
            <a:r>
              <a:rPr lang="en" sz="1400"/>
              <a:t>Clustering, Coreset selection.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Reference: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http://graphics.cs.cmu.edu/projects/whatMakesParis/paris_sigg_reduced.pdf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grpSp>
        <p:nvGrpSpPr>
          <p:cNvPr id="115" name="Google Shape;115;p22"/>
          <p:cNvGrpSpPr/>
          <p:nvPr/>
        </p:nvGrpSpPr>
        <p:grpSpPr>
          <a:xfrm>
            <a:off x="918475" y="2825254"/>
            <a:ext cx="3575150" cy="2079424"/>
            <a:chOff x="996850" y="2795879"/>
            <a:chExt cx="3575150" cy="2079424"/>
          </a:xfrm>
        </p:grpSpPr>
        <p:pic>
          <p:nvPicPr>
            <p:cNvPr id="116" name="Google Shape;11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6850" y="2795879"/>
              <a:ext cx="3575150" cy="2079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2"/>
            <p:cNvSpPr/>
            <p:nvPr/>
          </p:nvSpPr>
          <p:spPr>
            <a:xfrm>
              <a:off x="1802675" y="2850975"/>
              <a:ext cx="675900" cy="1263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126775" y="3826325"/>
              <a:ext cx="675900" cy="572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22"/>
          <p:cNvGrpSpPr/>
          <p:nvPr/>
        </p:nvGrpSpPr>
        <p:grpSpPr>
          <a:xfrm>
            <a:off x="4647003" y="2825253"/>
            <a:ext cx="3679122" cy="2079425"/>
            <a:chOff x="4647003" y="2825253"/>
            <a:chExt cx="3679122" cy="2079425"/>
          </a:xfrm>
        </p:grpSpPr>
        <p:pic>
          <p:nvPicPr>
            <p:cNvPr id="120" name="Google Shape;12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7003" y="2825253"/>
              <a:ext cx="3678983" cy="207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22"/>
            <p:cNvSpPr/>
            <p:nvPr/>
          </p:nvSpPr>
          <p:spPr>
            <a:xfrm>
              <a:off x="4831100" y="3087200"/>
              <a:ext cx="1017900" cy="1664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6580425" y="3479100"/>
              <a:ext cx="1745700" cy="12726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Representation learning</a:t>
            </a:r>
            <a:endParaRPr sz="1800"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2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/>
              <a:t>Train a model that takes an image and produces a representation vector that is useful for downstream tasks.</a:t>
            </a:r>
            <a:endParaRPr sz="1400" i="1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self-supervised learning to learn useful representations of data.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useful are your representations for classification?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you do well with other downstream tasks?</a:t>
            </a:r>
            <a:endParaRPr sz="1400"/>
          </a:p>
        </p:txBody>
      </p:sp>
      <p:sp>
        <p:nvSpPr>
          <p:cNvPr id="130" name="Google Shape;130;p23"/>
          <p:cNvSpPr txBox="1"/>
          <p:nvPr/>
        </p:nvSpPr>
        <p:spPr>
          <a:xfrm>
            <a:off x="160900" y="4453625"/>
            <a:ext cx="55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https://openreview.net/forum?id=xm6YD62D1Ub</a:t>
            </a:r>
            <a:endParaRPr sz="11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375" y="1347788"/>
            <a:ext cx="2117150" cy="10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7050"/>
            <a:ext cx="666720" cy="10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8495175" y="1376988"/>
            <a:ext cx="160800" cy="1000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5377875" y="1784250"/>
            <a:ext cx="4305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7995100" y="1784250"/>
            <a:ext cx="4305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23"/>
          <p:cNvGrpSpPr/>
          <p:nvPr/>
        </p:nvGrpSpPr>
        <p:grpSpPr>
          <a:xfrm>
            <a:off x="6959225" y="2946175"/>
            <a:ext cx="1954500" cy="1058700"/>
            <a:chOff x="4831575" y="2970900"/>
            <a:chExt cx="1954500" cy="1058700"/>
          </a:xfrm>
        </p:grpSpPr>
        <p:sp>
          <p:nvSpPr>
            <p:cNvPr id="137" name="Google Shape;137;p23"/>
            <p:cNvSpPr txBox="1"/>
            <p:nvPr/>
          </p:nvSpPr>
          <p:spPr>
            <a:xfrm>
              <a:off x="4831575" y="2970900"/>
              <a:ext cx="1954500" cy="10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/>
                <a:t>(  ,</a:t>
              </a:r>
              <a:r>
                <a:rPr lang="en" sz="3100"/>
                <a:t>cat</a:t>
              </a:r>
              <a:r>
                <a:rPr lang="en" sz="5000"/>
                <a:t>)</a:t>
              </a:r>
              <a:endParaRPr sz="5000"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5217075" y="3000138"/>
              <a:ext cx="160800" cy="10002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23"/>
          <p:cNvSpPr txBox="1"/>
          <p:nvPr/>
        </p:nvSpPr>
        <p:spPr>
          <a:xfrm>
            <a:off x="4315975" y="2946175"/>
            <a:ext cx="26433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(     ,</a:t>
            </a:r>
            <a:r>
              <a:rPr lang="en" sz="3100"/>
              <a:t>cat</a:t>
            </a:r>
            <a:r>
              <a:rPr lang="en" sz="5000"/>
              <a:t>)</a:t>
            </a:r>
            <a:endParaRPr sz="50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50" y="2975475"/>
            <a:ext cx="666720" cy="100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6528775" y="3382675"/>
            <a:ext cx="430500" cy="18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Audio classification with CNNs</a:t>
            </a:r>
            <a:endParaRPr sz="1800"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</a:rPr>
              <a:t>What's the best way to classify music genre? </a:t>
            </a:r>
            <a:endParaRPr sz="12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 very common approach to machine learning with sound converts the audio sample into a spectrogram image which is then passed to a CNN.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Can you come up with a better approach? Are there modifications to the kernel size, conv layer, activation function, etc. that would be better for a spectrogram image compared to a natural image? Or maybe you can think of an alternative architecture to CNNs that could be used with the raw waveform?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GTZAN dataset provides song samples and spectrogram images with corresponding genre labels. You can use this data to classify which music genre a corresponding audio sample represents. Alternatively, find your own audio dataset!</a:t>
            </a:r>
            <a:endParaRPr sz="1200"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l="11913" t="11225" r="9134" b="10600"/>
          <a:stretch/>
        </p:blipFill>
        <p:spPr>
          <a:xfrm>
            <a:off x="5446800" y="1341475"/>
            <a:ext cx="2817000" cy="193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510" y="3278714"/>
            <a:ext cx="2309581" cy="180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6082350" y="1054375"/>
            <a:ext cx="15459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Label: “Blues”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Mini-Spotify: neural network based music retrieval</a:t>
            </a:r>
            <a:endParaRPr sz="18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Motivation: </a:t>
            </a:r>
            <a:r>
              <a:rPr lang="en" sz="1400"/>
              <a:t>Can you build a simple recommender system for suggesting similar songs given a query song? What information would you require to find similar songs?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Relevant Areas: </a:t>
            </a:r>
            <a:r>
              <a:rPr lang="en" sz="1400"/>
              <a:t>Metric learning, Information retrieval.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Datasets: </a:t>
            </a:r>
            <a:r>
              <a:rPr lang="en" sz="1400"/>
              <a:t>https://gist.github.com/alexanderlerch/e3516bffc08ea77b429c419051ab793a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 localization based on textual description</a:t>
            </a:r>
            <a:endParaRPr sz="1800"/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386225" y="1780675"/>
            <a:ext cx="2632800" cy="2208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chemeClr val="dk1"/>
                </a:solidFill>
                <a:highlight>
                  <a:schemeClr val="lt1"/>
                </a:highlight>
              </a:rPr>
              <a:t>Applying Visual Grounding in Real-world Scenarios</a:t>
            </a:r>
            <a:endParaRPr sz="14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Visual grounding is the process of linking textual descriptions to specific regions in an image.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For example, find if a certain item is present in a picture of a grocery store aisle.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l="7012" r="11725"/>
          <a:stretch/>
        </p:blipFill>
        <p:spPr>
          <a:xfrm>
            <a:off x="3210725" y="1536250"/>
            <a:ext cx="3176700" cy="26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6579125" y="1536250"/>
            <a:ext cx="2038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Q. Is there soda here?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Ans. No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1000"/>
              <a:t>Q. Where is the orange juice?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Ans.</a:t>
            </a:r>
            <a:endParaRPr sz="1000"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l="7012" r="11725"/>
          <a:stretch/>
        </p:blipFill>
        <p:spPr>
          <a:xfrm>
            <a:off x="6741750" y="2470208"/>
            <a:ext cx="2038800" cy="167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/>
          <p:nvPr/>
        </p:nvSpPr>
        <p:spPr>
          <a:xfrm>
            <a:off x="7466075" y="2554225"/>
            <a:ext cx="344400" cy="349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6774625" y="3154850"/>
            <a:ext cx="615300" cy="3498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3146150" y="1191950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Input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6511625" y="1191950"/>
            <a:ext cx="22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question answering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Emotion-based Style Transfer</a:t>
            </a:r>
            <a:endParaRPr sz="1800"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402375" y="1675725"/>
            <a:ext cx="3415800" cy="2208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chemeClr val="dk1"/>
                </a:solidFill>
                <a:highlight>
                  <a:schemeClr val="lt1"/>
                </a:highlight>
              </a:rPr>
              <a:t>Adjust the artistic style transfer based on detected emotions in the content image.</a:t>
            </a:r>
            <a:endParaRPr sz="14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Use a melancholic painting style for sad expressions and lively, vibrant styles for joyful ones.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In the examples to the right, the sad face painting uses dull colours whereas the happy one uses bright colors.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475" y="1145075"/>
            <a:ext cx="2093815" cy="29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425" y="1145075"/>
            <a:ext cx="2345064" cy="29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Text Augmentation using LLMs</a:t>
            </a:r>
            <a:endParaRPr sz="1800"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402375" y="1675725"/>
            <a:ext cx="3415800" cy="2208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Leverage LLMs to boost performance in text classification by generating augmented text.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Primarily target under-represented categories to create a balanced dataset.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1500"/>
              </a:spcBef>
              <a:spcAft>
                <a:spcPts val="1200"/>
              </a:spcAft>
              <a:buNone/>
            </a:pPr>
            <a:endParaRPr sz="1400" i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r="13277" b="78897"/>
          <a:stretch/>
        </p:blipFill>
        <p:spPr>
          <a:xfrm>
            <a:off x="4227750" y="1017725"/>
            <a:ext cx="4604550" cy="100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t="41058" r="9641"/>
          <a:stretch/>
        </p:blipFill>
        <p:spPr>
          <a:xfrm>
            <a:off x="4227750" y="2192950"/>
            <a:ext cx="4604550" cy="26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Mini diffusion model for MNIST</a:t>
            </a:r>
            <a:endParaRPr sz="1800"/>
          </a:p>
        </p:txBody>
      </p:sp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433000" y="1704900"/>
            <a:ext cx="50016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Build a baseline diffusion model for MNIST. Then try to reduce the model’s size to save computation while maintaining reasonable performance.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Various lightweight model design techniques can be considered including depthwise conv, quantization and pruning.</a:t>
            </a:r>
            <a:endParaRPr sz="1500"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775" y="1704975"/>
            <a:ext cx="1733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8010100" y="4677450"/>
            <a:ext cx="1136700" cy="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TA: Junyan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evolution of zero-shot Cats vs Dogs Classification</a:t>
            </a:r>
            <a:endParaRPr sz="1800"/>
          </a:p>
        </p:txBody>
      </p:sp>
      <p:sp>
        <p:nvSpPr>
          <p:cNvPr id="266" name="Google Shape;266;p35"/>
          <p:cNvSpPr txBox="1">
            <a:spLocks noGrp="1"/>
          </p:cNvSpPr>
          <p:nvPr>
            <p:ph type="body" idx="1"/>
          </p:nvPr>
        </p:nvSpPr>
        <p:spPr>
          <a:xfrm>
            <a:off x="166125" y="1091825"/>
            <a:ext cx="60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and evaluate three types of </a:t>
            </a:r>
            <a:r>
              <a:rPr lang="en" b="1"/>
              <a:t>zero-shot </a:t>
            </a:r>
            <a:r>
              <a:rPr lang="en"/>
              <a:t>cats-vs-dogs classification models: kNN, CNN, and CLIP (multimodal LLM such as BLIP-2 is a bonus)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Zero-shot means that the model is not trained using cats-vs-dogs data. For CNN classification models, since most of them are trained on ImageNet and ImageNet contains dogs and cats, you are not allowed to use the pre-trained classification head. Instead, use the feature from the pre-trained backbone to do zero-shot classification.</a:t>
            </a:r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4200" y="4703625"/>
            <a:ext cx="69873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  <a:p>
            <a:pPr marL="0" lvl="0" indent="0" algn="l" rtl="0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47" u="sng">
                <a:solidFill>
                  <a:schemeClr val="hlink"/>
                </a:solidFill>
                <a:hlinkClick r:id="rId3"/>
              </a:rPr>
              <a:t>https://www.kaggle.com/competitions/dogs-vs-cats/data</a:t>
            </a:r>
            <a:endParaRPr sz="1047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47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47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47">
              <a:solidFill>
                <a:schemeClr val="dk2"/>
              </a:solidFill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500" y="1609275"/>
            <a:ext cx="2506800" cy="250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</a:rPr>
              <a:t>Overview</a:t>
            </a:r>
            <a:endParaRPr sz="25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990"/>
              <a:buNone/>
            </a:pPr>
            <a:endParaRPr sz="2500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13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●"/>
            </a:pPr>
            <a:r>
              <a:rPr lang="en" sz="1460" dirty="0"/>
              <a:t>The course project is an opportunity for you to apply what you have learned in class to a problem of your interest.</a:t>
            </a:r>
            <a:endParaRPr sz="1460" dirty="0"/>
          </a:p>
          <a:p>
            <a:pPr marL="457200" lvl="0" indent="-3213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●"/>
            </a:pPr>
            <a:r>
              <a:rPr lang="en" sz="1460" dirty="0"/>
              <a:t>Your are encouraged to select a topic and work on your own project. Potential projects usually fall into these two tracks:</a:t>
            </a:r>
            <a:endParaRPr sz="1460" dirty="0"/>
          </a:p>
          <a:p>
            <a:pPr marL="914400" lvl="1" indent="-3213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○"/>
            </a:pPr>
            <a:r>
              <a:rPr lang="en" sz="1460" b="1" dirty="0"/>
              <a:t>Applications.</a:t>
            </a:r>
            <a:r>
              <a:rPr lang="en" sz="1460" dirty="0"/>
              <a:t> If you're coming to the class with a specific background and interests (e.g. biology, engineering, physics), we'd love to see you apply deep neural networks to problems related to your particular domain of interest. Pick a real-world problem and apply deep neural networks to solve it.</a:t>
            </a:r>
            <a:endParaRPr sz="1460" dirty="0"/>
          </a:p>
          <a:p>
            <a:pPr marL="914400" lvl="1" indent="-3213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○"/>
            </a:pPr>
            <a:r>
              <a:rPr lang="en" sz="1460" b="1" dirty="0"/>
              <a:t>Models.</a:t>
            </a:r>
            <a:r>
              <a:rPr lang="en" sz="1460" dirty="0"/>
              <a:t> You can build a new model (algorithm) with deep neural networks, or a new variant of existing models, and apply it to tackle vision tasks. This track might be more challenging, and sometimes leads to a piece of publishable work.</a:t>
            </a:r>
            <a:endParaRPr sz="146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2500" dirty="0">
                <a:highlight>
                  <a:srgbClr val="FFFFFF"/>
                </a:highlight>
              </a:rPr>
              <a:t>Timeline</a:t>
            </a:r>
            <a:endParaRPr sz="25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990"/>
              <a:buNone/>
            </a:pPr>
            <a:endParaRPr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5DD3-9CB8-5C51-BF09-BEC9330B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 dirty="0"/>
              <a:t>Parts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 b="1" dirty="0"/>
              <a:t>Proposal: </a:t>
            </a:r>
            <a:r>
              <a:rPr lang="en-US" altLang="zh-CN" sz="2400" b="1" dirty="0"/>
              <a:t>June</a:t>
            </a:r>
            <a:r>
              <a:rPr lang="en-US" sz="2400" b="1" dirty="0"/>
              <a:t> 5</a:t>
            </a:r>
            <a:r>
              <a:rPr lang="en-US" altLang="zh-CN" sz="2400" b="1" dirty="0"/>
              <a:t>, 2024</a:t>
            </a:r>
            <a:endParaRPr lang="en-US" sz="2400"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 b="1" dirty="0"/>
              <a:t>Milestone: </a:t>
            </a:r>
            <a:r>
              <a:rPr lang="en-US" altLang="zh-CN" sz="2400" b="1" dirty="0"/>
              <a:t>June 20,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2024</a:t>
            </a:r>
            <a:endParaRPr lang="en-US" sz="2400"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 b="1" dirty="0"/>
              <a:t>Final write-up: </a:t>
            </a:r>
            <a:r>
              <a:rPr lang="en-US" altLang="zh-CN" sz="2400" b="1" dirty="0"/>
              <a:t>July</a:t>
            </a:r>
            <a:r>
              <a:rPr lang="en-US" sz="2400" b="1" dirty="0"/>
              <a:t> </a:t>
            </a:r>
            <a:r>
              <a:rPr lang="en-US" altLang="zh-CN" sz="2400" b="1" dirty="0"/>
              <a:t>3,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2024</a:t>
            </a:r>
            <a:endParaRPr lang="en-US" sz="2400" b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Can’t use extension “late days” for these deadlines!!!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8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Projects as a mini-conference</a:t>
            </a:r>
            <a:br>
              <a:rPr lang="en-US" sz="1050" dirty="0"/>
            </a:br>
            <a:endParaRPr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85DD3-9CB8-5C51-BF09-BEC9330B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 dirty="0"/>
              <a:t>You will write a paper with your team.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400" dirty="0"/>
              <a:t>A suggested format will make sure you cover the right kinds of topics.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altLang="zh-CN" sz="2400" dirty="0"/>
              <a:t>TA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</a:t>
            </a:r>
            <a:r>
              <a:rPr lang="zh-CN" altLang="en-US" sz="2400" dirty="0"/>
              <a:t> </a:t>
            </a:r>
            <a:r>
              <a:rPr lang="en-US" sz="2400" dirty="0"/>
              <a:t>will grade all the final write-ups at the same time as the reviews. I will not use the review scores directly</a:t>
            </a:r>
            <a:endParaRPr lang="en-US" sz="2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1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8F2D15-409D-8722-37FA-5F49A995C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oogle Shape;132;p26">
            <a:extLst>
              <a:ext uri="{FF2B5EF4-FFF2-40B4-BE49-F238E27FC236}">
                <a16:creationId xmlns:a16="http://schemas.microsoft.com/office/drawing/2014/main" id="{657F22FC-6513-4677-0391-7951B9ADFA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98" y="574625"/>
            <a:ext cx="8540002" cy="431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40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9025"/>
            <a:ext cx="9144003" cy="190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7360"/>
            <a:ext cx="9144003" cy="155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2725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/>
              <a:t>Project Ideas</a:t>
            </a:r>
            <a:endParaRPr sz="31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Friend or Foe? Analysis of training on out-of-distribution data on fixed test set </a:t>
            </a:r>
            <a:endParaRPr sz="1820"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Motivation:</a:t>
            </a:r>
            <a:r>
              <a:rPr lang="en" sz="1400"/>
              <a:t> Given a fixed training and test set (Example: CUB dataset), how can you select new training samples such that model performance on test set improves?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Relevant Areas:</a:t>
            </a:r>
            <a:r>
              <a:rPr lang="en" sz="1400"/>
              <a:t> classification, Active learning, Self-Supervised Learning.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0" y="2571750"/>
            <a:ext cx="3694672" cy="18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600" y="2909725"/>
            <a:ext cx="1687551" cy="8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/>
          <p:nvPr/>
        </p:nvSpPr>
        <p:spPr>
          <a:xfrm>
            <a:off x="4223113" y="3208550"/>
            <a:ext cx="294000" cy="2841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6458500" y="3250250"/>
            <a:ext cx="235200" cy="200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 txBox="1"/>
          <p:nvPr/>
        </p:nvSpPr>
        <p:spPr>
          <a:xfrm>
            <a:off x="6534675" y="2809250"/>
            <a:ext cx="1312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6AA84F"/>
                </a:solidFill>
              </a:rPr>
              <a:t>Good?</a:t>
            </a:r>
            <a:endParaRPr sz="1700" b="1"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0000"/>
                </a:solidFill>
              </a:rPr>
              <a:t>Bad?</a:t>
            </a:r>
            <a:endParaRPr sz="17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Microsoft Macintosh PowerPoint</Application>
  <PresentationFormat>On-screen Show (16:9)</PresentationFormat>
  <Paragraphs>83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CS589: Project Details</vt:lpstr>
      <vt:lpstr>Overview </vt:lpstr>
      <vt:lpstr>Timeline </vt:lpstr>
      <vt:lpstr>Projects as a mini-conference </vt:lpstr>
      <vt:lpstr>PowerPoint Presentation</vt:lpstr>
      <vt:lpstr>PowerPoint Presentation</vt:lpstr>
      <vt:lpstr>PowerPoint Presentation</vt:lpstr>
      <vt:lpstr>Project Ideas</vt:lpstr>
      <vt:lpstr>Friend or Foe? Analysis of training on out-of-distribution data on fixed test set </vt:lpstr>
      <vt:lpstr>Is charizard a dragon? zero-shot categorization/attribute discovery of art work</vt:lpstr>
      <vt:lpstr>What makes Amherst look like Amherst?</vt:lpstr>
      <vt:lpstr>Representation learning</vt:lpstr>
      <vt:lpstr>Audio classification with CNNs</vt:lpstr>
      <vt:lpstr>Mini-Spotify: neural network based music retrieval</vt:lpstr>
      <vt:lpstr>Object localization based on textual description</vt:lpstr>
      <vt:lpstr>Emotion-based Style Transfer</vt:lpstr>
      <vt:lpstr>Text Augmentation using LLMs</vt:lpstr>
      <vt:lpstr>Mini diffusion model for MNIST</vt:lpstr>
      <vt:lpstr>The evolution of zero-shot Cats vs Dogs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CS589: Project Details</dc:title>
  <cp:lastModifiedBy>Chuang Gan</cp:lastModifiedBy>
  <cp:revision>1</cp:revision>
  <dcterms:modified xsi:type="dcterms:W3CDTF">2024-05-27T22:31:59Z</dcterms:modified>
</cp:coreProperties>
</file>